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4"/>
  </p:sldMasterIdLst>
  <p:notesMasterIdLst>
    <p:notesMasterId r:id="rId21"/>
  </p:notesMasterIdLst>
  <p:handoutMasterIdLst>
    <p:handoutMasterId r:id="rId22"/>
  </p:handoutMasterIdLst>
  <p:sldIdLst>
    <p:sldId id="256" r:id="rId5"/>
    <p:sldId id="262" r:id="rId6"/>
    <p:sldId id="259" r:id="rId7"/>
    <p:sldId id="268" r:id="rId8"/>
    <p:sldId id="270" r:id="rId9"/>
    <p:sldId id="258" r:id="rId10"/>
    <p:sldId id="263" r:id="rId11"/>
    <p:sldId id="264" r:id="rId12"/>
    <p:sldId id="266" r:id="rId13"/>
    <p:sldId id="274" r:id="rId14"/>
    <p:sldId id="273" r:id="rId15"/>
    <p:sldId id="269" r:id="rId16"/>
    <p:sldId id="272" r:id="rId17"/>
    <p:sldId id="265" r:id="rId18"/>
    <p:sldId id="267" r:id="rId19"/>
    <p:sldId id="26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Chris J" initials="CJ" lastIdx="1" clrIdx="2">
    <p:extLst>
      <p:ext uri="{19B8F6BF-5375-455C-9EA6-DF929625EA0E}">
        <p15:presenceInfo xmlns:p15="http://schemas.microsoft.com/office/powerpoint/2012/main" userId="766319b12321c1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Coffee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F8D5-4AAF-A10D-5CB8E6BE75A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8D5-4AAF-A10D-5CB8E6BE75A7}"/>
              </c:ext>
            </c:extLst>
          </c:dPt>
          <c:xVal>
            <c:strRef>
              <c:f>Sheet1!$A$2:$A$4</c:f>
              <c:strCache>
                <c:ptCount val="3"/>
                <c:pt idx="0">
                  <c:v>Iced</c:v>
                </c:pt>
                <c:pt idx="1">
                  <c:v>Espresso</c:v>
                </c:pt>
                <c:pt idx="2">
                  <c:v>Drip</c:v>
                </c:pt>
              </c:strCache>
            </c:str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CCDC-4722-9E76-0353043A6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479632056"/>
        <c:axId val="479627464"/>
      </c:bubbleChart>
      <c:valAx>
        <c:axId val="4796320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27464"/>
        <c:crosses val="autoZero"/>
        <c:crossBetween val="midCat"/>
      </c:valAx>
      <c:valAx>
        <c:axId val="479627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9632056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F866C9-4A03-4AD4-8E51-2BAE1EB6D17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EC2E38C-B9EA-4AC4-87C3-18C259F9401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noProof="0"/>
            <a:t>Descriptive Analytics</a:t>
          </a:r>
        </a:p>
      </dgm:t>
    </dgm:pt>
    <dgm:pt modelId="{56633E21-2D4F-4D35-A163-AA05ACDE458F}" type="parTrans" cxnId="{34B04A36-AFEA-4CD1-A11B-8FBE8A73338B}">
      <dgm:prSet/>
      <dgm:spPr/>
      <dgm:t>
        <a:bodyPr/>
        <a:lstStyle/>
        <a:p>
          <a:endParaRPr lang="en-US" sz="2100" noProof="0" dirty="0"/>
        </a:p>
      </dgm:t>
    </dgm:pt>
    <dgm:pt modelId="{257D8D46-D708-441A-9A94-08C16FB98397}" type="sibTrans" cxnId="{34B04A36-AFEA-4CD1-A11B-8FBE8A73338B}">
      <dgm:prSet/>
      <dgm:spPr/>
      <dgm:t>
        <a:bodyPr/>
        <a:lstStyle/>
        <a:p>
          <a:endParaRPr lang="en-US" noProof="0"/>
        </a:p>
      </dgm:t>
    </dgm:pt>
    <dgm:pt modelId="{6C7ABDD8-2116-4572-BFF1-942DE13521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noProof="0"/>
            <a:t>Predictive Analytics</a:t>
          </a:r>
        </a:p>
        <a:p>
          <a:endParaRPr lang="en-US" noProof="0"/>
        </a:p>
      </dgm:t>
    </dgm:pt>
    <dgm:pt modelId="{616469A4-BE2A-4C29-8A52-AB6BAF651012}" type="parTrans" cxnId="{0675954C-3CB5-402E-8880-DDA68CDDB758}">
      <dgm:prSet/>
      <dgm:spPr/>
      <dgm:t>
        <a:bodyPr/>
        <a:lstStyle/>
        <a:p>
          <a:endParaRPr lang="en-US" sz="2100" noProof="0" dirty="0"/>
        </a:p>
      </dgm:t>
    </dgm:pt>
    <dgm:pt modelId="{59BC6248-0FAC-49D0-8357-FB965100BBEE}" type="sibTrans" cxnId="{0675954C-3CB5-402E-8880-DDA68CDDB758}">
      <dgm:prSet/>
      <dgm:spPr/>
      <dgm:t>
        <a:bodyPr/>
        <a:lstStyle/>
        <a:p>
          <a:endParaRPr lang="en-US" noProof="0"/>
        </a:p>
      </dgm:t>
    </dgm:pt>
    <dgm:pt modelId="{44509D9E-58EE-4039-82A1-2A79116ACC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noProof="0"/>
            <a:t>Prescriptive Analytics</a:t>
          </a:r>
        </a:p>
        <a:p>
          <a:endParaRPr lang="en-US" noProof="0"/>
        </a:p>
      </dgm:t>
    </dgm:pt>
    <dgm:pt modelId="{5C426BE0-998E-4D28-8838-1C847BD83830}" type="parTrans" cxnId="{E0D91B55-A7CF-4FF4-B08D-DBE20AF8C2FE}">
      <dgm:prSet/>
      <dgm:spPr/>
      <dgm:t>
        <a:bodyPr/>
        <a:lstStyle/>
        <a:p>
          <a:endParaRPr lang="en-US" sz="2100" noProof="0" dirty="0"/>
        </a:p>
      </dgm:t>
    </dgm:pt>
    <dgm:pt modelId="{35B7AB1F-21FF-4FAC-BC26-4D944FC0050D}" type="sibTrans" cxnId="{E0D91B55-A7CF-4FF4-B08D-DBE20AF8C2FE}">
      <dgm:prSet/>
      <dgm:spPr/>
      <dgm:t>
        <a:bodyPr/>
        <a:lstStyle/>
        <a:p>
          <a:endParaRPr lang="en-US" noProof="0"/>
        </a:p>
      </dgm:t>
    </dgm:pt>
    <dgm:pt modelId="{F1E32FD8-74D1-457D-BFB9-90F478A933E0}" type="pres">
      <dgm:prSet presAssocID="{1AF866C9-4A03-4AD4-8E51-2BAE1EB6D173}" presName="root" presStyleCnt="0">
        <dgm:presLayoutVars>
          <dgm:dir/>
          <dgm:resizeHandles val="exact"/>
        </dgm:presLayoutVars>
      </dgm:prSet>
      <dgm:spPr/>
    </dgm:pt>
    <dgm:pt modelId="{0F50AB20-94C0-42D2-8704-50D6A0BA94F8}" type="pres">
      <dgm:prSet presAssocID="{BEC2E38C-B9EA-4AC4-87C3-18C259F9401A}" presName="compNode" presStyleCnt="0"/>
      <dgm:spPr/>
    </dgm:pt>
    <dgm:pt modelId="{0EEDA638-3154-4F55-B2B7-2D142BABF46C}" type="pres">
      <dgm:prSet presAssocID="{BEC2E38C-B9EA-4AC4-87C3-18C259F9401A}" presName="iconBgRect" presStyleLbl="bgShp" presStyleIdx="0" presStyleCnt="3"/>
      <dgm:spPr/>
    </dgm:pt>
    <dgm:pt modelId="{40996EAD-0D91-4F4E-A1B3-EFD0F5287638}" type="pres">
      <dgm:prSet presAssocID="{BEC2E38C-B9EA-4AC4-87C3-18C259F9401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4A4FC54-4ECB-4A2E-A761-78195E5AC5F8}" type="pres">
      <dgm:prSet presAssocID="{BEC2E38C-B9EA-4AC4-87C3-18C259F9401A}" presName="spaceRect" presStyleCnt="0"/>
      <dgm:spPr/>
    </dgm:pt>
    <dgm:pt modelId="{63247A9C-4675-4737-A90B-5D774EA0D9E1}" type="pres">
      <dgm:prSet presAssocID="{BEC2E38C-B9EA-4AC4-87C3-18C259F9401A}" presName="textRect" presStyleLbl="revTx" presStyleIdx="0" presStyleCnt="3">
        <dgm:presLayoutVars>
          <dgm:chMax val="1"/>
          <dgm:chPref val="1"/>
        </dgm:presLayoutVars>
      </dgm:prSet>
      <dgm:spPr/>
    </dgm:pt>
    <dgm:pt modelId="{9D2BF574-46AD-44D7-B519-5EEE650043B3}" type="pres">
      <dgm:prSet presAssocID="{257D8D46-D708-441A-9A94-08C16FB98397}" presName="sibTrans" presStyleCnt="0"/>
      <dgm:spPr/>
    </dgm:pt>
    <dgm:pt modelId="{018C598B-0F02-4C5D-ACA2-E367EFC59113}" type="pres">
      <dgm:prSet presAssocID="{6C7ABDD8-2116-4572-BFF1-942DE135219B}" presName="compNode" presStyleCnt="0"/>
      <dgm:spPr/>
    </dgm:pt>
    <dgm:pt modelId="{B3E5F9F3-2171-4237-928A-00CC89D2758A}" type="pres">
      <dgm:prSet presAssocID="{6C7ABDD8-2116-4572-BFF1-942DE135219B}" presName="iconBgRect" presStyleLbl="bgShp" presStyleIdx="1" presStyleCnt="3"/>
      <dgm:spPr/>
    </dgm:pt>
    <dgm:pt modelId="{128C6044-057A-4CD5-9296-2C2ECEF4C687}" type="pres">
      <dgm:prSet presAssocID="{6C7ABDD8-2116-4572-BFF1-942DE135219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4D4C94-209A-4CA2-B32B-4EA8DA2B8368}" type="pres">
      <dgm:prSet presAssocID="{6C7ABDD8-2116-4572-BFF1-942DE135219B}" presName="spaceRect" presStyleCnt="0"/>
      <dgm:spPr/>
    </dgm:pt>
    <dgm:pt modelId="{18A79F5B-8A50-4F08-AB03-67F592B8FA4C}" type="pres">
      <dgm:prSet presAssocID="{6C7ABDD8-2116-4572-BFF1-942DE135219B}" presName="textRect" presStyleLbl="revTx" presStyleIdx="1" presStyleCnt="3">
        <dgm:presLayoutVars>
          <dgm:chMax val="1"/>
          <dgm:chPref val="1"/>
        </dgm:presLayoutVars>
      </dgm:prSet>
      <dgm:spPr/>
    </dgm:pt>
    <dgm:pt modelId="{E8483491-F92C-43E0-8B4C-C03528EF2807}" type="pres">
      <dgm:prSet presAssocID="{59BC6248-0FAC-49D0-8357-FB965100BBEE}" presName="sibTrans" presStyleCnt="0"/>
      <dgm:spPr/>
    </dgm:pt>
    <dgm:pt modelId="{A8E15CFF-FDCD-4C09-BE8C-E9970FB7E9FD}" type="pres">
      <dgm:prSet presAssocID="{44509D9E-58EE-4039-82A1-2A79116ACC93}" presName="compNode" presStyleCnt="0"/>
      <dgm:spPr/>
    </dgm:pt>
    <dgm:pt modelId="{6E2A0FD4-2011-48F7-ABD4-DC0CB0027D11}" type="pres">
      <dgm:prSet presAssocID="{44509D9E-58EE-4039-82A1-2A79116ACC93}" presName="iconBgRect" presStyleLbl="bgShp" presStyleIdx="2" presStyleCnt="3"/>
      <dgm:spPr/>
    </dgm:pt>
    <dgm:pt modelId="{599D7EEE-CE9E-4EDC-B40E-C6E2511C10BC}" type="pres">
      <dgm:prSet presAssocID="{44509D9E-58EE-4039-82A1-2A79116ACC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3EAB70AA-1780-4F91-9B8D-E8036A97AA82}" type="pres">
      <dgm:prSet presAssocID="{44509D9E-58EE-4039-82A1-2A79116ACC93}" presName="spaceRect" presStyleCnt="0"/>
      <dgm:spPr/>
    </dgm:pt>
    <dgm:pt modelId="{41B7F5FB-3D51-4731-B930-272692C3B2BF}" type="pres">
      <dgm:prSet presAssocID="{44509D9E-58EE-4039-82A1-2A79116ACC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EBA602-7F14-4A1D-AD19-26F484A5870B}" type="presOf" srcId="{6C7ABDD8-2116-4572-BFF1-942DE135219B}" destId="{18A79F5B-8A50-4F08-AB03-67F592B8FA4C}" srcOrd="0" destOrd="0" presId="urn:microsoft.com/office/officeart/2018/5/layout/IconCircleLabelList"/>
    <dgm:cxn modelId="{34B04A36-AFEA-4CD1-A11B-8FBE8A73338B}" srcId="{1AF866C9-4A03-4AD4-8E51-2BAE1EB6D173}" destId="{BEC2E38C-B9EA-4AC4-87C3-18C259F9401A}" srcOrd="0" destOrd="0" parTransId="{56633E21-2D4F-4D35-A163-AA05ACDE458F}" sibTransId="{257D8D46-D708-441A-9A94-08C16FB98397}"/>
    <dgm:cxn modelId="{0675954C-3CB5-402E-8880-DDA68CDDB758}" srcId="{1AF866C9-4A03-4AD4-8E51-2BAE1EB6D173}" destId="{6C7ABDD8-2116-4572-BFF1-942DE135219B}" srcOrd="1" destOrd="0" parTransId="{616469A4-BE2A-4C29-8A52-AB6BAF651012}" sibTransId="{59BC6248-0FAC-49D0-8357-FB965100BBEE}"/>
    <dgm:cxn modelId="{E0D91B55-A7CF-4FF4-B08D-DBE20AF8C2FE}" srcId="{1AF866C9-4A03-4AD4-8E51-2BAE1EB6D173}" destId="{44509D9E-58EE-4039-82A1-2A79116ACC93}" srcOrd="2" destOrd="0" parTransId="{5C426BE0-998E-4D28-8838-1C847BD83830}" sibTransId="{35B7AB1F-21FF-4FAC-BC26-4D944FC0050D}"/>
    <dgm:cxn modelId="{ACE36F9F-04BA-4AE8-9E26-75250EB903CE}" type="presOf" srcId="{BEC2E38C-B9EA-4AC4-87C3-18C259F9401A}" destId="{63247A9C-4675-4737-A90B-5D774EA0D9E1}" srcOrd="0" destOrd="0" presId="urn:microsoft.com/office/officeart/2018/5/layout/IconCircleLabelList"/>
    <dgm:cxn modelId="{FBFCEFBE-2739-443F-9FDE-F6A4FC0FD3FB}" type="presOf" srcId="{44509D9E-58EE-4039-82A1-2A79116ACC93}" destId="{41B7F5FB-3D51-4731-B930-272692C3B2BF}" srcOrd="0" destOrd="0" presId="urn:microsoft.com/office/officeart/2018/5/layout/IconCircleLabelList"/>
    <dgm:cxn modelId="{841614FA-86D4-4DCF-A453-8C267FA7616D}" type="presOf" srcId="{1AF866C9-4A03-4AD4-8E51-2BAE1EB6D173}" destId="{F1E32FD8-74D1-457D-BFB9-90F478A933E0}" srcOrd="0" destOrd="0" presId="urn:microsoft.com/office/officeart/2018/5/layout/IconCircleLabelList"/>
    <dgm:cxn modelId="{B142A158-4C6C-4A3A-9698-B25683B52896}" type="presParOf" srcId="{F1E32FD8-74D1-457D-BFB9-90F478A933E0}" destId="{0F50AB20-94C0-42D2-8704-50D6A0BA94F8}" srcOrd="0" destOrd="0" presId="urn:microsoft.com/office/officeart/2018/5/layout/IconCircleLabelList"/>
    <dgm:cxn modelId="{12A24014-1004-424C-BE4F-7F776D26DD9D}" type="presParOf" srcId="{0F50AB20-94C0-42D2-8704-50D6A0BA94F8}" destId="{0EEDA638-3154-4F55-B2B7-2D142BABF46C}" srcOrd="0" destOrd="0" presId="urn:microsoft.com/office/officeart/2018/5/layout/IconCircleLabelList"/>
    <dgm:cxn modelId="{DD641188-F433-44B0-84BA-45660E9C8B78}" type="presParOf" srcId="{0F50AB20-94C0-42D2-8704-50D6A0BA94F8}" destId="{40996EAD-0D91-4F4E-A1B3-EFD0F5287638}" srcOrd="1" destOrd="0" presId="urn:microsoft.com/office/officeart/2018/5/layout/IconCircleLabelList"/>
    <dgm:cxn modelId="{A33791F7-5C2F-475D-BFD0-AF4024ECA4F4}" type="presParOf" srcId="{0F50AB20-94C0-42D2-8704-50D6A0BA94F8}" destId="{24A4FC54-4ECB-4A2E-A761-78195E5AC5F8}" srcOrd="2" destOrd="0" presId="urn:microsoft.com/office/officeart/2018/5/layout/IconCircleLabelList"/>
    <dgm:cxn modelId="{18C1C9ED-31CA-46D7-9929-1A8773B49F2E}" type="presParOf" srcId="{0F50AB20-94C0-42D2-8704-50D6A0BA94F8}" destId="{63247A9C-4675-4737-A90B-5D774EA0D9E1}" srcOrd="3" destOrd="0" presId="urn:microsoft.com/office/officeart/2018/5/layout/IconCircleLabelList"/>
    <dgm:cxn modelId="{30776858-B3B2-43F8-A35F-43681CDF4639}" type="presParOf" srcId="{F1E32FD8-74D1-457D-BFB9-90F478A933E0}" destId="{9D2BF574-46AD-44D7-B519-5EEE650043B3}" srcOrd="1" destOrd="0" presId="urn:microsoft.com/office/officeart/2018/5/layout/IconCircleLabelList"/>
    <dgm:cxn modelId="{43660670-FEFA-499D-85EB-CBBFD562B13B}" type="presParOf" srcId="{F1E32FD8-74D1-457D-BFB9-90F478A933E0}" destId="{018C598B-0F02-4C5D-ACA2-E367EFC59113}" srcOrd="2" destOrd="0" presId="urn:microsoft.com/office/officeart/2018/5/layout/IconCircleLabelList"/>
    <dgm:cxn modelId="{9CA22B0A-2EDA-4B6B-994B-72C7A85A9C12}" type="presParOf" srcId="{018C598B-0F02-4C5D-ACA2-E367EFC59113}" destId="{B3E5F9F3-2171-4237-928A-00CC89D2758A}" srcOrd="0" destOrd="0" presId="urn:microsoft.com/office/officeart/2018/5/layout/IconCircleLabelList"/>
    <dgm:cxn modelId="{6D458064-CC8B-4929-A3B2-31F65D94D593}" type="presParOf" srcId="{018C598B-0F02-4C5D-ACA2-E367EFC59113}" destId="{128C6044-057A-4CD5-9296-2C2ECEF4C687}" srcOrd="1" destOrd="0" presId="urn:microsoft.com/office/officeart/2018/5/layout/IconCircleLabelList"/>
    <dgm:cxn modelId="{42256176-718D-4E71-8628-37D26D4F148E}" type="presParOf" srcId="{018C598B-0F02-4C5D-ACA2-E367EFC59113}" destId="{7E4D4C94-209A-4CA2-B32B-4EA8DA2B8368}" srcOrd="2" destOrd="0" presId="urn:microsoft.com/office/officeart/2018/5/layout/IconCircleLabelList"/>
    <dgm:cxn modelId="{9D41519D-5FC5-4C79-90BE-86C9093E1457}" type="presParOf" srcId="{018C598B-0F02-4C5D-ACA2-E367EFC59113}" destId="{18A79F5B-8A50-4F08-AB03-67F592B8FA4C}" srcOrd="3" destOrd="0" presId="urn:microsoft.com/office/officeart/2018/5/layout/IconCircleLabelList"/>
    <dgm:cxn modelId="{70B5DFC4-6040-49C4-9EA7-85F0F3C3E663}" type="presParOf" srcId="{F1E32FD8-74D1-457D-BFB9-90F478A933E0}" destId="{E8483491-F92C-43E0-8B4C-C03528EF2807}" srcOrd="3" destOrd="0" presId="urn:microsoft.com/office/officeart/2018/5/layout/IconCircleLabelList"/>
    <dgm:cxn modelId="{518AEC59-049B-4958-AC4F-EB20E159D241}" type="presParOf" srcId="{F1E32FD8-74D1-457D-BFB9-90F478A933E0}" destId="{A8E15CFF-FDCD-4C09-BE8C-E9970FB7E9FD}" srcOrd="4" destOrd="0" presId="urn:microsoft.com/office/officeart/2018/5/layout/IconCircleLabelList"/>
    <dgm:cxn modelId="{1B5B9D02-9C98-4641-B595-B32CCED5C94D}" type="presParOf" srcId="{A8E15CFF-FDCD-4C09-BE8C-E9970FB7E9FD}" destId="{6E2A0FD4-2011-48F7-ABD4-DC0CB0027D11}" srcOrd="0" destOrd="0" presId="urn:microsoft.com/office/officeart/2018/5/layout/IconCircleLabelList"/>
    <dgm:cxn modelId="{59374E44-BF92-4A4A-8091-504358EE6C80}" type="presParOf" srcId="{A8E15CFF-FDCD-4C09-BE8C-E9970FB7E9FD}" destId="{599D7EEE-CE9E-4EDC-B40E-C6E2511C10BC}" srcOrd="1" destOrd="0" presId="urn:microsoft.com/office/officeart/2018/5/layout/IconCircleLabelList"/>
    <dgm:cxn modelId="{B3D4569D-8CAA-4826-BB30-BF5B2C7203F5}" type="presParOf" srcId="{A8E15CFF-FDCD-4C09-BE8C-E9970FB7E9FD}" destId="{3EAB70AA-1780-4F91-9B8D-E8036A97AA82}" srcOrd="2" destOrd="0" presId="urn:microsoft.com/office/officeart/2018/5/layout/IconCircleLabelList"/>
    <dgm:cxn modelId="{2956F104-7293-49B1-9A48-33AC2EF4CE1A}" type="presParOf" srcId="{A8E15CFF-FDCD-4C09-BE8C-E9970FB7E9FD}" destId="{41B7F5FB-3D51-4731-B930-272692C3B2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62F2DA-D7F2-4FF6-84BA-5F139A7912D1}" type="doc">
      <dgm:prSet loTypeId="urn:microsoft.com/office/officeart/2005/8/layout/arrow5" loCatId="relationship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48E813-4459-4B63-9360-D2CA978144F6}">
      <dgm:prSet phldrT="[Text]"/>
      <dgm:spPr/>
      <dgm:t>
        <a:bodyPr/>
        <a:lstStyle/>
        <a:p>
          <a:r>
            <a:rPr lang="en-US" dirty="0"/>
            <a:t>Business Trends</a:t>
          </a:r>
        </a:p>
      </dgm:t>
    </dgm:pt>
    <dgm:pt modelId="{DB703676-2A02-40C0-8D19-B1740BA13EAF}" type="parTrans" cxnId="{9523870F-D5F6-4EE4-9D0E-98036F772042}">
      <dgm:prSet/>
      <dgm:spPr/>
      <dgm:t>
        <a:bodyPr/>
        <a:lstStyle/>
        <a:p>
          <a:endParaRPr lang="en-US"/>
        </a:p>
      </dgm:t>
    </dgm:pt>
    <dgm:pt modelId="{AD34E5BA-C68C-46C7-94AE-AB69E454AEC4}" type="sibTrans" cxnId="{9523870F-D5F6-4EE4-9D0E-98036F772042}">
      <dgm:prSet/>
      <dgm:spPr/>
      <dgm:t>
        <a:bodyPr/>
        <a:lstStyle/>
        <a:p>
          <a:endParaRPr lang="en-US"/>
        </a:p>
      </dgm:t>
    </dgm:pt>
    <dgm:pt modelId="{5967A42A-992F-4FDA-A7BF-040A6ACCB03C}">
      <dgm:prSet phldrT="[Text]"/>
      <dgm:spPr/>
      <dgm:t>
        <a:bodyPr/>
        <a:lstStyle/>
        <a:p>
          <a:r>
            <a:rPr lang="en-US" dirty="0"/>
            <a:t>Customer Base</a:t>
          </a:r>
        </a:p>
      </dgm:t>
    </dgm:pt>
    <dgm:pt modelId="{A03DAD7C-77BC-4D6F-8EC5-F2C93B21D176}" type="parTrans" cxnId="{D8E51D10-1C86-4C49-B582-0876726AF5A4}">
      <dgm:prSet/>
      <dgm:spPr/>
      <dgm:t>
        <a:bodyPr/>
        <a:lstStyle/>
        <a:p>
          <a:endParaRPr lang="en-US"/>
        </a:p>
      </dgm:t>
    </dgm:pt>
    <dgm:pt modelId="{42ABD298-0EE6-4B76-B809-8A6DA6D143D8}" type="sibTrans" cxnId="{D8E51D10-1C86-4C49-B582-0876726AF5A4}">
      <dgm:prSet/>
      <dgm:spPr/>
      <dgm:t>
        <a:bodyPr/>
        <a:lstStyle/>
        <a:p>
          <a:endParaRPr lang="en-US"/>
        </a:p>
      </dgm:t>
    </dgm:pt>
    <dgm:pt modelId="{A9D8C663-B01E-42D0-8826-371D7A3AFA6E}">
      <dgm:prSet phldrT="[Text]"/>
      <dgm:spPr/>
      <dgm:t>
        <a:bodyPr/>
        <a:lstStyle/>
        <a:p>
          <a:r>
            <a:rPr lang="en-US" dirty="0"/>
            <a:t>Cyclical Trends</a:t>
          </a:r>
        </a:p>
      </dgm:t>
    </dgm:pt>
    <dgm:pt modelId="{5044CA63-D882-4961-B664-5225FA21EBE0}" type="parTrans" cxnId="{EDAB296D-9F06-4447-9380-E62EDAA4E052}">
      <dgm:prSet/>
      <dgm:spPr/>
      <dgm:t>
        <a:bodyPr/>
        <a:lstStyle/>
        <a:p>
          <a:endParaRPr lang="en-US"/>
        </a:p>
      </dgm:t>
    </dgm:pt>
    <dgm:pt modelId="{D0EE5823-5588-46CF-998D-C6D253B2A90B}" type="sibTrans" cxnId="{EDAB296D-9F06-4447-9380-E62EDAA4E052}">
      <dgm:prSet/>
      <dgm:spPr/>
      <dgm:t>
        <a:bodyPr/>
        <a:lstStyle/>
        <a:p>
          <a:endParaRPr lang="en-US"/>
        </a:p>
      </dgm:t>
    </dgm:pt>
    <dgm:pt modelId="{52777EA3-5FE5-4A3A-8775-6F330DEE80AF}">
      <dgm:prSet phldrT="[Text]"/>
      <dgm:spPr/>
      <dgm:t>
        <a:bodyPr/>
        <a:lstStyle/>
        <a:p>
          <a:r>
            <a:rPr lang="en-US" dirty="0"/>
            <a:t>Loyalty vs. New Customers</a:t>
          </a:r>
        </a:p>
      </dgm:t>
    </dgm:pt>
    <dgm:pt modelId="{69BFF753-905A-47C6-9997-6D4C1B18C142}" type="parTrans" cxnId="{C204A26F-3C14-4C13-93D7-5128141D5A60}">
      <dgm:prSet/>
      <dgm:spPr/>
      <dgm:t>
        <a:bodyPr/>
        <a:lstStyle/>
        <a:p>
          <a:endParaRPr lang="en-US"/>
        </a:p>
      </dgm:t>
    </dgm:pt>
    <dgm:pt modelId="{5276B064-45D0-4BB0-A548-FA0472CCC274}" type="sibTrans" cxnId="{C204A26F-3C14-4C13-93D7-5128141D5A60}">
      <dgm:prSet/>
      <dgm:spPr/>
      <dgm:t>
        <a:bodyPr/>
        <a:lstStyle/>
        <a:p>
          <a:endParaRPr lang="en-US"/>
        </a:p>
      </dgm:t>
    </dgm:pt>
    <dgm:pt modelId="{B13EC5CF-C62E-4A1A-AFF1-DA503C372747}">
      <dgm:prSet phldrT="[Text]"/>
      <dgm:spPr/>
      <dgm:t>
        <a:bodyPr/>
        <a:lstStyle/>
        <a:p>
          <a:r>
            <a:rPr lang="en-US" dirty="0"/>
            <a:t>Trends in purchase vs. returned items</a:t>
          </a:r>
        </a:p>
      </dgm:t>
    </dgm:pt>
    <dgm:pt modelId="{250B1E8C-3A8B-4C05-B652-E4188FE4F78F}" type="parTrans" cxnId="{BCA54C76-07AE-4A1B-B8AF-A549CC926EAF}">
      <dgm:prSet/>
      <dgm:spPr/>
      <dgm:t>
        <a:bodyPr/>
        <a:lstStyle/>
        <a:p>
          <a:endParaRPr lang="en-US"/>
        </a:p>
      </dgm:t>
    </dgm:pt>
    <dgm:pt modelId="{FB68FE19-9F2E-486B-80A5-07A8B5F267F1}" type="sibTrans" cxnId="{BCA54C76-07AE-4A1B-B8AF-A549CC926EAF}">
      <dgm:prSet/>
      <dgm:spPr/>
      <dgm:t>
        <a:bodyPr/>
        <a:lstStyle/>
        <a:p>
          <a:endParaRPr lang="en-US"/>
        </a:p>
      </dgm:t>
    </dgm:pt>
    <dgm:pt modelId="{9DE0F8F4-36B0-4743-B908-0EE3F43352CB}" type="pres">
      <dgm:prSet presAssocID="{4F62F2DA-D7F2-4FF6-84BA-5F139A7912D1}" presName="diagram" presStyleCnt="0">
        <dgm:presLayoutVars>
          <dgm:dir/>
          <dgm:resizeHandles val="exact"/>
        </dgm:presLayoutVars>
      </dgm:prSet>
      <dgm:spPr/>
    </dgm:pt>
    <dgm:pt modelId="{71D4558D-159A-47DE-A94F-521C32D12BF0}" type="pres">
      <dgm:prSet presAssocID="{AF48E813-4459-4B63-9360-D2CA978144F6}" presName="arrow" presStyleLbl="node1" presStyleIdx="0" presStyleCnt="5">
        <dgm:presLayoutVars>
          <dgm:bulletEnabled val="1"/>
        </dgm:presLayoutVars>
      </dgm:prSet>
      <dgm:spPr/>
    </dgm:pt>
    <dgm:pt modelId="{3DCA436E-A06E-419C-933D-824314FA18DD}" type="pres">
      <dgm:prSet presAssocID="{5967A42A-992F-4FDA-A7BF-040A6ACCB03C}" presName="arrow" presStyleLbl="node1" presStyleIdx="1" presStyleCnt="5">
        <dgm:presLayoutVars>
          <dgm:bulletEnabled val="1"/>
        </dgm:presLayoutVars>
      </dgm:prSet>
      <dgm:spPr/>
    </dgm:pt>
    <dgm:pt modelId="{41603B25-B9A7-46D0-887C-18FC2BCE93AA}" type="pres">
      <dgm:prSet presAssocID="{A9D8C663-B01E-42D0-8826-371D7A3AFA6E}" presName="arrow" presStyleLbl="node1" presStyleIdx="2" presStyleCnt="5">
        <dgm:presLayoutVars>
          <dgm:bulletEnabled val="1"/>
        </dgm:presLayoutVars>
      </dgm:prSet>
      <dgm:spPr/>
    </dgm:pt>
    <dgm:pt modelId="{03A77CC1-2883-44E9-A927-23D8D86A498B}" type="pres">
      <dgm:prSet presAssocID="{52777EA3-5FE5-4A3A-8775-6F330DEE80AF}" presName="arrow" presStyleLbl="node1" presStyleIdx="3" presStyleCnt="5">
        <dgm:presLayoutVars>
          <dgm:bulletEnabled val="1"/>
        </dgm:presLayoutVars>
      </dgm:prSet>
      <dgm:spPr/>
    </dgm:pt>
    <dgm:pt modelId="{AB6E8487-3FDE-4982-AEDD-44690A8ABD93}" type="pres">
      <dgm:prSet presAssocID="{B13EC5CF-C62E-4A1A-AFF1-DA503C372747}" presName="arrow" presStyleLbl="node1" presStyleIdx="4" presStyleCnt="5">
        <dgm:presLayoutVars>
          <dgm:bulletEnabled val="1"/>
        </dgm:presLayoutVars>
      </dgm:prSet>
      <dgm:spPr/>
    </dgm:pt>
  </dgm:ptLst>
  <dgm:cxnLst>
    <dgm:cxn modelId="{9523870F-D5F6-4EE4-9D0E-98036F772042}" srcId="{4F62F2DA-D7F2-4FF6-84BA-5F139A7912D1}" destId="{AF48E813-4459-4B63-9360-D2CA978144F6}" srcOrd="0" destOrd="0" parTransId="{DB703676-2A02-40C0-8D19-B1740BA13EAF}" sibTransId="{AD34E5BA-C68C-46C7-94AE-AB69E454AEC4}"/>
    <dgm:cxn modelId="{D8E51D10-1C86-4C49-B582-0876726AF5A4}" srcId="{4F62F2DA-D7F2-4FF6-84BA-5F139A7912D1}" destId="{5967A42A-992F-4FDA-A7BF-040A6ACCB03C}" srcOrd="1" destOrd="0" parTransId="{A03DAD7C-77BC-4D6F-8EC5-F2C93B21D176}" sibTransId="{42ABD298-0EE6-4B76-B809-8A6DA6D143D8}"/>
    <dgm:cxn modelId="{7F613E3E-5A35-4EDF-996D-1C1A7AC2C68A}" type="presOf" srcId="{5967A42A-992F-4FDA-A7BF-040A6ACCB03C}" destId="{3DCA436E-A06E-419C-933D-824314FA18DD}" srcOrd="0" destOrd="0" presId="urn:microsoft.com/office/officeart/2005/8/layout/arrow5"/>
    <dgm:cxn modelId="{EDAB296D-9F06-4447-9380-E62EDAA4E052}" srcId="{4F62F2DA-D7F2-4FF6-84BA-5F139A7912D1}" destId="{A9D8C663-B01E-42D0-8826-371D7A3AFA6E}" srcOrd="2" destOrd="0" parTransId="{5044CA63-D882-4961-B664-5225FA21EBE0}" sibTransId="{D0EE5823-5588-46CF-998D-C6D253B2A90B}"/>
    <dgm:cxn modelId="{C7FA126E-5B6D-4C24-A654-483FAFE7B0FC}" type="presOf" srcId="{52777EA3-5FE5-4A3A-8775-6F330DEE80AF}" destId="{03A77CC1-2883-44E9-A927-23D8D86A498B}" srcOrd="0" destOrd="0" presId="urn:microsoft.com/office/officeart/2005/8/layout/arrow5"/>
    <dgm:cxn modelId="{C204A26F-3C14-4C13-93D7-5128141D5A60}" srcId="{4F62F2DA-D7F2-4FF6-84BA-5F139A7912D1}" destId="{52777EA3-5FE5-4A3A-8775-6F330DEE80AF}" srcOrd="3" destOrd="0" parTransId="{69BFF753-905A-47C6-9997-6D4C1B18C142}" sibTransId="{5276B064-45D0-4BB0-A548-FA0472CCC274}"/>
    <dgm:cxn modelId="{BCA54C76-07AE-4A1B-B8AF-A549CC926EAF}" srcId="{4F62F2DA-D7F2-4FF6-84BA-5F139A7912D1}" destId="{B13EC5CF-C62E-4A1A-AFF1-DA503C372747}" srcOrd="4" destOrd="0" parTransId="{250B1E8C-3A8B-4C05-B652-E4188FE4F78F}" sibTransId="{FB68FE19-9F2E-486B-80A5-07A8B5F267F1}"/>
    <dgm:cxn modelId="{862DBB77-D019-46F4-92CD-72B6659CDD64}" type="presOf" srcId="{B13EC5CF-C62E-4A1A-AFF1-DA503C372747}" destId="{AB6E8487-3FDE-4982-AEDD-44690A8ABD93}" srcOrd="0" destOrd="0" presId="urn:microsoft.com/office/officeart/2005/8/layout/arrow5"/>
    <dgm:cxn modelId="{100ED4BD-F485-49E7-946D-29DA5EB687A5}" type="presOf" srcId="{A9D8C663-B01E-42D0-8826-371D7A3AFA6E}" destId="{41603B25-B9A7-46D0-887C-18FC2BCE93AA}" srcOrd="0" destOrd="0" presId="urn:microsoft.com/office/officeart/2005/8/layout/arrow5"/>
    <dgm:cxn modelId="{7201D1FA-236E-4724-972E-C134020FB8E1}" type="presOf" srcId="{AF48E813-4459-4B63-9360-D2CA978144F6}" destId="{71D4558D-159A-47DE-A94F-521C32D12BF0}" srcOrd="0" destOrd="0" presId="urn:microsoft.com/office/officeart/2005/8/layout/arrow5"/>
    <dgm:cxn modelId="{2FC052FD-A34D-4639-AB98-1D7EE16352F4}" type="presOf" srcId="{4F62F2DA-D7F2-4FF6-84BA-5F139A7912D1}" destId="{9DE0F8F4-36B0-4743-B908-0EE3F43352CB}" srcOrd="0" destOrd="0" presId="urn:microsoft.com/office/officeart/2005/8/layout/arrow5"/>
    <dgm:cxn modelId="{AFEA0CF8-0099-426C-B295-95425605C3C4}" type="presParOf" srcId="{9DE0F8F4-36B0-4743-B908-0EE3F43352CB}" destId="{71D4558D-159A-47DE-A94F-521C32D12BF0}" srcOrd="0" destOrd="0" presId="urn:microsoft.com/office/officeart/2005/8/layout/arrow5"/>
    <dgm:cxn modelId="{CB023674-277B-4707-AEE0-9C35DCF4AF85}" type="presParOf" srcId="{9DE0F8F4-36B0-4743-B908-0EE3F43352CB}" destId="{3DCA436E-A06E-419C-933D-824314FA18DD}" srcOrd="1" destOrd="0" presId="urn:microsoft.com/office/officeart/2005/8/layout/arrow5"/>
    <dgm:cxn modelId="{B2A91065-5FB7-4C59-9F1D-0601135B53B2}" type="presParOf" srcId="{9DE0F8F4-36B0-4743-B908-0EE3F43352CB}" destId="{41603B25-B9A7-46D0-887C-18FC2BCE93AA}" srcOrd="2" destOrd="0" presId="urn:microsoft.com/office/officeart/2005/8/layout/arrow5"/>
    <dgm:cxn modelId="{43954997-E232-46F9-926A-F2DD6BCF4218}" type="presParOf" srcId="{9DE0F8F4-36B0-4743-B908-0EE3F43352CB}" destId="{03A77CC1-2883-44E9-A927-23D8D86A498B}" srcOrd="3" destOrd="0" presId="urn:microsoft.com/office/officeart/2005/8/layout/arrow5"/>
    <dgm:cxn modelId="{77E46F2C-D4FD-4280-8844-BA9B90A7AA89}" type="presParOf" srcId="{9DE0F8F4-36B0-4743-B908-0EE3F43352CB}" destId="{AB6E8487-3FDE-4982-AEDD-44690A8ABD93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DA638-3154-4F55-B2B7-2D142BABF46C}">
      <dsp:nvSpPr>
        <dsp:cNvPr id="0" name=""/>
        <dsp:cNvSpPr/>
      </dsp:nvSpPr>
      <dsp:spPr>
        <a:xfrm>
          <a:off x="703049" y="35064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96EAD-0D91-4F4E-A1B3-EFD0F5287638}">
      <dsp:nvSpPr>
        <dsp:cNvPr id="0" name=""/>
        <dsp:cNvSpPr/>
      </dsp:nvSpPr>
      <dsp:spPr>
        <a:xfrm>
          <a:off x="1119862" y="451877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247A9C-4675-4737-A90B-5D774EA0D9E1}">
      <dsp:nvSpPr>
        <dsp:cNvPr id="0" name=""/>
        <dsp:cNvSpPr/>
      </dsp:nvSpPr>
      <dsp:spPr>
        <a:xfrm>
          <a:off x="77831" y="260006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noProof="0"/>
            <a:t>Descriptive Analytics</a:t>
          </a:r>
        </a:p>
      </dsp:txBody>
      <dsp:txXfrm>
        <a:off x="77831" y="2600065"/>
        <a:ext cx="3206250" cy="720000"/>
      </dsp:txXfrm>
    </dsp:sp>
    <dsp:sp modelId="{B3E5F9F3-2171-4237-928A-00CC89D2758A}">
      <dsp:nvSpPr>
        <dsp:cNvPr id="0" name=""/>
        <dsp:cNvSpPr/>
      </dsp:nvSpPr>
      <dsp:spPr>
        <a:xfrm>
          <a:off x="4470393" y="35064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C6044-057A-4CD5-9296-2C2ECEF4C687}">
      <dsp:nvSpPr>
        <dsp:cNvPr id="0" name=""/>
        <dsp:cNvSpPr/>
      </dsp:nvSpPr>
      <dsp:spPr>
        <a:xfrm>
          <a:off x="4887206" y="451877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9F5B-8A50-4F08-AB03-67F592B8FA4C}">
      <dsp:nvSpPr>
        <dsp:cNvPr id="0" name=""/>
        <dsp:cNvSpPr/>
      </dsp:nvSpPr>
      <dsp:spPr>
        <a:xfrm>
          <a:off x="3845175" y="260006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noProof="0"/>
            <a:t>Predictive Analytics</a:t>
          </a:r>
        </a:p>
        <a:p>
          <a:pPr marL="0" lvl="0" indent="0" algn="ctr" defTabSz="977900">
            <a:spcBef>
              <a:spcPct val="0"/>
            </a:spcBef>
            <a:spcAft>
              <a:spcPct val="35000"/>
            </a:spcAft>
            <a:buNone/>
          </a:pPr>
          <a:endParaRPr lang="en-US" sz="2200" kern="1200" noProof="0"/>
        </a:p>
      </dsp:txBody>
      <dsp:txXfrm>
        <a:off x="3845175" y="2600065"/>
        <a:ext cx="3206250" cy="720000"/>
      </dsp:txXfrm>
    </dsp:sp>
    <dsp:sp modelId="{6E2A0FD4-2011-48F7-ABD4-DC0CB0027D11}">
      <dsp:nvSpPr>
        <dsp:cNvPr id="0" name=""/>
        <dsp:cNvSpPr/>
      </dsp:nvSpPr>
      <dsp:spPr>
        <a:xfrm>
          <a:off x="8237737" y="35064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9D7EEE-CE9E-4EDC-B40E-C6E2511C10BC}">
      <dsp:nvSpPr>
        <dsp:cNvPr id="0" name=""/>
        <dsp:cNvSpPr/>
      </dsp:nvSpPr>
      <dsp:spPr>
        <a:xfrm>
          <a:off x="8654550" y="451877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B7F5FB-3D51-4731-B930-272692C3B2BF}">
      <dsp:nvSpPr>
        <dsp:cNvPr id="0" name=""/>
        <dsp:cNvSpPr/>
      </dsp:nvSpPr>
      <dsp:spPr>
        <a:xfrm>
          <a:off x="7612518" y="2600065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noProof="0"/>
            <a:t>Prescriptive Analytics</a:t>
          </a:r>
        </a:p>
        <a:p>
          <a:pPr marL="0" lvl="0" indent="0" algn="ctr" defTabSz="977900">
            <a:spcBef>
              <a:spcPct val="0"/>
            </a:spcBef>
            <a:spcAft>
              <a:spcPct val="35000"/>
            </a:spcAft>
            <a:buNone/>
          </a:pPr>
          <a:endParaRPr lang="en-US" sz="2200" kern="1200" noProof="0"/>
        </a:p>
      </dsp:txBody>
      <dsp:txXfrm>
        <a:off x="7612518" y="2600065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4558D-159A-47DE-A94F-521C32D12BF0}">
      <dsp:nvSpPr>
        <dsp:cNvPr id="0" name=""/>
        <dsp:cNvSpPr/>
      </dsp:nvSpPr>
      <dsp:spPr>
        <a:xfrm>
          <a:off x="2759257" y="248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Trends</a:t>
          </a:r>
        </a:p>
      </dsp:txBody>
      <dsp:txXfrm>
        <a:off x="3316215" y="248"/>
        <a:ext cx="1113915" cy="1837961"/>
      </dsp:txXfrm>
    </dsp:sp>
    <dsp:sp modelId="{3DCA436E-A06E-419C-933D-824314FA18DD}">
      <dsp:nvSpPr>
        <dsp:cNvPr id="0" name=""/>
        <dsp:cNvSpPr/>
      </dsp:nvSpPr>
      <dsp:spPr>
        <a:xfrm rot="4320000">
          <a:off x="4631129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7659"/>
                <a:satOff val="-7225"/>
                <a:lumOff val="103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37659"/>
                <a:satOff val="-7225"/>
                <a:lumOff val="103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Customer Base</a:t>
          </a:r>
        </a:p>
      </dsp:txBody>
      <dsp:txXfrm rot="-5400000">
        <a:off x="5011458" y="1856962"/>
        <a:ext cx="1837961" cy="1113915"/>
      </dsp:txXfrm>
    </dsp:sp>
    <dsp:sp modelId="{41603B25-B9A7-46D0-887C-18FC2BCE93AA}">
      <dsp:nvSpPr>
        <dsp:cNvPr id="0" name=""/>
        <dsp:cNvSpPr/>
      </dsp:nvSpPr>
      <dsp:spPr>
        <a:xfrm rot="8640000">
          <a:off x="3916138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75317"/>
                <a:satOff val="-14450"/>
                <a:lumOff val="205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75317"/>
                <a:satOff val="-14450"/>
                <a:lumOff val="205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Cyclical Trends</a:t>
          </a:r>
        </a:p>
      </dsp:txBody>
      <dsp:txXfrm rot="10800000">
        <a:off x="4587676" y="3913400"/>
        <a:ext cx="1113915" cy="1837961"/>
      </dsp:txXfrm>
    </dsp:sp>
    <dsp:sp modelId="{03A77CC1-2883-44E9-A927-23D8D86A498B}">
      <dsp:nvSpPr>
        <dsp:cNvPr id="0" name=""/>
        <dsp:cNvSpPr/>
      </dsp:nvSpPr>
      <dsp:spPr>
        <a:xfrm rot="12960000">
          <a:off x="1602377" y="3560759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12976"/>
                <a:satOff val="-21676"/>
                <a:lumOff val="3089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12976"/>
                <a:satOff val="-21676"/>
                <a:lumOff val="3089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Loyalty vs. New Customers</a:t>
          </a:r>
        </a:p>
      </dsp:txBody>
      <dsp:txXfrm rot="10800000">
        <a:off x="2044755" y="3913400"/>
        <a:ext cx="1113915" cy="1837961"/>
      </dsp:txXfrm>
    </dsp:sp>
    <dsp:sp modelId="{AB6E8487-3FDE-4982-AEDD-44690A8ABD93}">
      <dsp:nvSpPr>
        <dsp:cNvPr id="0" name=""/>
        <dsp:cNvSpPr/>
      </dsp:nvSpPr>
      <dsp:spPr>
        <a:xfrm rot="17280000">
          <a:off x="887386" y="1360242"/>
          <a:ext cx="2227831" cy="2227831"/>
        </a:xfrm>
        <a:prstGeom prst="down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150635"/>
                <a:satOff val="-28901"/>
                <a:lumOff val="4118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5">
                <a:hueOff val="-150635"/>
                <a:satOff val="-28901"/>
                <a:lumOff val="4118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Trends in purchase vs. returned items</a:t>
          </a:r>
        </a:p>
      </dsp:txBody>
      <dsp:txXfrm rot="5400000">
        <a:off x="896927" y="1856962"/>
        <a:ext cx="1837961" cy="1113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Picture 2" descr="Graphical user interface, application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DCF91300-8C08-4713-88A3-8E90F68DF85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634208" cy="5486875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5" name="Picture 4" descr="Graphical user interface, chart, application, Excel, pie chart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46880A18-3414-403C-9E3B-D30C70C3699F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739598" cy="4196955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41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86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58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42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11/29/2020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11/29/2020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11/29/2020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11/29/2020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11/29/2020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1.svg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mp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Coffee Beans">
            <a:extLst>
              <a:ext uri="{FF2B5EF4-FFF2-40B4-BE49-F238E27FC236}">
                <a16:creationId xmlns:a16="http://schemas.microsoft.com/office/drawing/2014/main" id="{291BDB91-E757-4677-A38C-EB354240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"/>
          <a:stretch/>
        </p:blipFill>
        <p:spPr>
          <a:xfrm>
            <a:off x="-159007" y="79512"/>
            <a:ext cx="1218893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US" sz="7200" b="1" dirty="0">
                <a:solidFill>
                  <a:schemeClr val="tx1"/>
                </a:solidFill>
              </a:rPr>
              <a:t>Turning patterns into profit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Retail Sales Forecasting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8A9F5-BB0E-41F2-96B7-CFBFB7AA7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185917" cy="3034857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 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CD647-FCE6-4024-AE95-6D1043E0B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28108"/>
            <a:ext cx="1596437" cy="1614804"/>
          </a:xfrm>
        </p:spPr>
        <p:txBody>
          <a:bodyPr anchor="t">
            <a:normAutofit/>
          </a:bodyPr>
          <a:lstStyle/>
          <a:p>
            <a:pPr algn="r"/>
            <a:r>
              <a:rPr lang="en-US" sz="3200" dirty="0">
                <a:solidFill>
                  <a:schemeClr val="bg2"/>
                </a:solidFill>
              </a:rPr>
              <a:t>Machine Learning</a:t>
            </a:r>
            <a:r>
              <a:rPr lang="en-US" sz="2400" dirty="0">
                <a:solidFill>
                  <a:schemeClr val="bg2"/>
                </a:solidFill>
              </a:rPr>
              <a:t>_______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8416163-1AC6-4082-BF5C-86025FF7A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371" y="3840095"/>
            <a:ext cx="6785629" cy="267720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C183257-EC71-430D-87B2-477CB6AB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205" y="-1"/>
            <a:ext cx="6832795" cy="2751983"/>
          </a:xfrm>
          <a:prstGeom prst="rect">
            <a:avLst/>
          </a:prstGeom>
        </p:spPr>
      </p:pic>
      <p:pic>
        <p:nvPicPr>
          <p:cNvPr id="20" name="Picture 1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EE2BC20B-2937-4D89-9E47-362C8621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497"/>
            <a:ext cx="5688405" cy="410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9B9E1-AE3D-4F69-9670-71C92ED1B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4A5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3F035-1372-4B06-AB6C-00DB36C7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Prescriptive analysis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34ED8A-BEE3-4F34-B45B-731E1E292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E563E-FE24-45F2-BF4E-9CD30519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2285" y="1986117"/>
            <a:ext cx="2377832" cy="4015494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800" dirty="0">
                <a:solidFill>
                  <a:srgbClr val="FFFFFF"/>
                </a:solidFill>
              </a:rPr>
              <a:t>PYTHON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________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accent2"/>
                </a:solidFill>
              </a:rPr>
              <a:t>Repeat Customer Demographics</a:t>
            </a: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2000" dirty="0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chemeClr val="accent2"/>
                </a:solidFill>
              </a:rPr>
              <a:t>All customers included in this data have at least 6 purchases</a:t>
            </a:r>
          </a:p>
        </p:txBody>
      </p:sp>
      <p:pic>
        <p:nvPicPr>
          <p:cNvPr id="7" name="Content Placeholder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1001D699-9D87-4E23-82C3-EAA437D898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8548" y="69879"/>
            <a:ext cx="6793388" cy="6748555"/>
          </a:xfrm>
        </p:spPr>
      </p:pic>
    </p:spTree>
    <p:extLst>
      <p:ext uri="{BB962C8B-B14F-4D97-AF65-F5344CB8AC3E}">
        <p14:creationId xmlns:p14="http://schemas.microsoft.com/office/powerpoint/2010/main" val="204926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B832D16-7558-4209-B5E6-60CFB7383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0B201792-59B9-4FE8-9B2A-7F7A5AED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1931C1-E9DE-4D66-831E-9ABDF157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045426A-326D-4262-A31E-8C4D42211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6BC1B-6790-47D9-AE6D-B1DDCD9D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spc="200">
                <a:solidFill>
                  <a:srgbClr val="FFFFFF"/>
                </a:solidFill>
              </a:rPr>
              <a:t>E-Shop Category 1 </a:t>
            </a:r>
            <a:br>
              <a:rPr lang="en-US" sz="5000" spc="200">
                <a:solidFill>
                  <a:srgbClr val="FFFFFF"/>
                </a:solidFill>
              </a:rPr>
            </a:br>
            <a:r>
              <a:rPr lang="en-US" sz="5000" spc="200">
                <a:solidFill>
                  <a:srgbClr val="FFFFFF"/>
                </a:solidFill>
              </a:rPr>
              <a:t>predictions for 2014</a:t>
            </a:r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BD0C197-6F97-4148-BD9F-3BC50E46A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Shopping cart">
            <a:extLst>
              <a:ext uri="{FF2B5EF4-FFF2-40B4-BE49-F238E27FC236}">
                <a16:creationId xmlns:a16="http://schemas.microsoft.com/office/drawing/2014/main" id="{0739EB50-1467-4A83-818B-05B9D7471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3443" y="4653211"/>
            <a:ext cx="1806284" cy="180628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F6FDB19-8C2A-48D0-8728-5987EDF37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2617" y="822682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C335E3A-313E-4F0D-B9B1-E246FADF3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83" y="294621"/>
            <a:ext cx="5411715" cy="4112903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09B89FA-8981-4C79-AEA8-92BBDEB7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469" y="822682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3D545611-CDB5-4BC6-A5CB-473F392DC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073" y="282117"/>
            <a:ext cx="5376344" cy="411290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F5E87B5-6250-4AF5-88E7-E1D9745E7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8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8B5B693-C595-4524-A03C-B775B6BE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1E434-CBE0-41BC-BA82-7B1E63182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687101"/>
            <a:ext cx="7675757" cy="3837878"/>
          </a:xfrm>
          <a:prstGeom prst="rect">
            <a:avLst/>
          </a:prstGeom>
        </p:spPr>
      </p:pic>
      <p:pic>
        <p:nvPicPr>
          <p:cNvPr id="14" name="Graphic 13" descr="Shopping cart">
            <a:extLst>
              <a:ext uri="{FF2B5EF4-FFF2-40B4-BE49-F238E27FC236}">
                <a16:creationId xmlns:a16="http://schemas.microsoft.com/office/drawing/2014/main" id="{0739EB50-1467-4A83-818B-05B9D7471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70900" y="1065531"/>
            <a:ext cx="3081019" cy="308101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11CBF94-6002-4EC8-9498-6AC47E680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275" y="4676775"/>
            <a:ext cx="10917644" cy="1546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6BC1B-6790-47D9-AE6D-B1DDCD9D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773068"/>
            <a:ext cx="7277100" cy="1354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000" spc="200">
                <a:solidFill>
                  <a:srgbClr val="FFFFFF"/>
                </a:solidFill>
              </a:rPr>
              <a:t>E-Shop Category 5 </a:t>
            </a:r>
            <a:br>
              <a:rPr lang="en-US" sz="5000" spc="200">
                <a:solidFill>
                  <a:srgbClr val="FFFFFF"/>
                </a:solidFill>
              </a:rPr>
            </a:br>
            <a:r>
              <a:rPr lang="en-US" sz="5000" spc="200">
                <a:solidFill>
                  <a:srgbClr val="FFFFFF"/>
                </a:solidFill>
              </a:rPr>
              <a:t>predictions for 2014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81A7DF2-B382-4775-B387-03B45F29E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499305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F035-1372-4B06-AB6C-00DB36C7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240944"/>
            <a:ext cx="3082757" cy="20484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Prescriptive </a:t>
            </a:r>
            <a:br>
              <a:rPr lang="en-US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E563E-FE24-45F2-BF4E-9CD305192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2021222" cy="35850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PROPHET</a:t>
            </a:r>
          </a:p>
          <a:p>
            <a:r>
              <a:rPr lang="en-US" sz="3200" dirty="0"/>
              <a:t>________</a:t>
            </a:r>
          </a:p>
          <a:p>
            <a:r>
              <a:rPr lang="en-US" sz="2000" dirty="0"/>
              <a:t>Sales Forecast Predictions</a:t>
            </a:r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3A6581DE-382A-457F-B9AE-C4BA66EB67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96601" y="1638764"/>
            <a:ext cx="8111085" cy="4978292"/>
          </a:xfrm>
        </p:spPr>
      </p:pic>
    </p:spTree>
    <p:extLst>
      <p:ext uri="{BB962C8B-B14F-4D97-AF65-F5344CB8AC3E}">
        <p14:creationId xmlns:p14="http://schemas.microsoft.com/office/powerpoint/2010/main" val="414565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89E4DB-42B7-4B68-96A1-D81BBF467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26930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Web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75399-E8DC-4639-BA10-64097EFE0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806" y="3849539"/>
            <a:ext cx="2175220" cy="2367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buClr>
                <a:schemeClr val="accent1"/>
              </a:buClr>
            </a:pPr>
            <a:r>
              <a:rPr lang="en-US" sz="1600" dirty="0"/>
              <a:t>Interactive Web Page</a:t>
            </a:r>
          </a:p>
          <a:p>
            <a:pPr algn="r">
              <a:buClr>
                <a:schemeClr val="accent1"/>
              </a:buClr>
            </a:pPr>
            <a:endParaRPr lang="en-US" sz="1600" dirty="0"/>
          </a:p>
          <a:p>
            <a:pPr algn="r">
              <a:buClr>
                <a:schemeClr val="accent1"/>
              </a:buClr>
            </a:pPr>
            <a:r>
              <a:rPr lang="en-US" sz="1600" dirty="0"/>
              <a:t>Links to:</a:t>
            </a:r>
          </a:p>
          <a:p>
            <a:pPr algn="r">
              <a:buClr>
                <a:schemeClr val="accent1"/>
              </a:buClr>
            </a:pPr>
            <a:r>
              <a:rPr lang="en-US" sz="1600" dirty="0"/>
              <a:t>JSON Data</a:t>
            </a:r>
          </a:p>
          <a:p>
            <a:pPr algn="r">
              <a:buClr>
                <a:schemeClr val="accent1"/>
              </a:buClr>
            </a:pPr>
            <a:r>
              <a:rPr lang="en-US" sz="1600" dirty="0"/>
              <a:t>Tableau Public</a:t>
            </a:r>
          </a:p>
          <a:p>
            <a:pPr algn="r">
              <a:buClr>
                <a:schemeClr val="accent1"/>
              </a:buClr>
            </a:pPr>
            <a:endParaRPr lang="en-US" sz="16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BB422E63-610B-4BEF-9A47-CBDE358C9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3135" y="-615491"/>
            <a:ext cx="9229150" cy="8270169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20F6CA-D6E6-4A48-9DBC-CCCDECC90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727" y="1128382"/>
            <a:ext cx="6495328" cy="37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7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1063F05-99EF-4DA3-B595-4E26670F2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</a:schemeClr>
              </a:gs>
              <a:gs pos="100000">
                <a:schemeClr val="bg1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04461-E85A-43E7-AA0B-B7DF596CA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  <a:prstGeom prst="rect">
            <a:avLst/>
          </a:prstGeom>
        </p:spPr>
        <p:txBody>
          <a:bodyPr lIns="0" tIns="108000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Thank You!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A835C2-2B9B-4174-AA2C-60A4F13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D39F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DDBE1-00CD-4A90-9BA9-5E79F6C6F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258" y="2286000"/>
            <a:ext cx="3791711" cy="39319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Team 4 – 2020 Bootcamp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Available for hire</a:t>
            </a:r>
          </a:p>
          <a:p>
            <a:endParaRPr lang="en-US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4" descr="Restaurant Open Sign">
            <a:extLst>
              <a:ext uri="{FF2B5EF4-FFF2-40B4-BE49-F238E27FC236}">
                <a16:creationId xmlns:a16="http://schemas.microsoft.com/office/drawing/2014/main" id="{4BB88093-7048-42AA-9AFC-B007B4E797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8548" y="10"/>
            <a:ext cx="6723452" cy="6857990"/>
          </a:xfrm>
          <a:prstGeom prst="rect">
            <a:avLst/>
          </a:prstGeom>
        </p:spPr>
      </p:pic>
      <p:pic>
        <p:nvPicPr>
          <p:cNvPr id="7" name="Graphic 6" descr="Social network">
            <a:extLst>
              <a:ext uri="{FF2B5EF4-FFF2-40B4-BE49-F238E27FC236}">
                <a16:creationId xmlns:a16="http://schemas.microsoft.com/office/drawing/2014/main" id="{1BCFD98B-5534-433A-A8E6-4DE2A04C3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4129" y="2286000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0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0AE4C84F-7457-4662-AFA3-554A32B9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F9B39E-8A25-4BC3-B3C0-ACD46B94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B91C57-2090-466E-B05A-DA2821356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Project 3</a:t>
            </a:r>
            <a:br>
              <a:rPr lang="en-US" sz="3500" b="1">
                <a:solidFill>
                  <a:srgbClr val="FFFFFF"/>
                </a:solidFill>
              </a:rPr>
            </a:br>
            <a:r>
              <a:rPr lang="en-US" sz="3500" b="1">
                <a:solidFill>
                  <a:srgbClr val="FFFFFF"/>
                </a:solidFill>
              </a:rPr>
              <a:t>Meg estey, Curtis caile, chris joncha, dave Borowski and brooke crofts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91CE2E-0B4F-41F3-95F2-0EB70036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ACE5AD74-04D5-49BC-88CF-B67398F8B4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707930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25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1ADA27-F8D7-4034-AACF-0E2C0E254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Rolling Dough">
            <a:extLst>
              <a:ext uri="{FF2B5EF4-FFF2-40B4-BE49-F238E27FC236}">
                <a16:creationId xmlns:a16="http://schemas.microsoft.com/office/drawing/2014/main" id="{CD3172FA-7FBF-4586-8BAE-F8681B4CC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DFCA76-5DF3-4D71-A543-CF57216D5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Keys to Success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C82DC8-E7AF-4E0A-B62F-9B79E706D9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EFA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 descr="Product SmartArt">
            <a:extLst>
              <a:ext uri="{FF2B5EF4-FFF2-40B4-BE49-F238E27FC236}">
                <a16:creationId xmlns:a16="http://schemas.microsoft.com/office/drawing/2014/main" id="{5F324AA3-A8FB-4568-A4CE-E04F36297E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1375003"/>
              </p:ext>
            </p:extLst>
          </p:nvPr>
        </p:nvGraphicFramePr>
        <p:xfrm>
          <a:off x="2222826" y="483945"/>
          <a:ext cx="7746347" cy="5788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Target Audience">
            <a:extLst>
              <a:ext uri="{FF2B5EF4-FFF2-40B4-BE49-F238E27FC236}">
                <a16:creationId xmlns:a16="http://schemas.microsoft.com/office/drawing/2014/main" id="{45AE8B68-96DD-4CAE-A627-B508D397C9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3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BE24B-8698-4862-A761-6F2386E41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207162"/>
            <a:ext cx="7772400" cy="1463040"/>
          </a:xfrm>
        </p:spPr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33C9A-C487-4A76-98C5-0CA68D91A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4400" y="5207162"/>
            <a:ext cx="3200400" cy="1463040"/>
          </a:xfrm>
        </p:spPr>
        <p:txBody>
          <a:bodyPr/>
          <a:lstStyle/>
          <a:p>
            <a:r>
              <a:rPr lang="en-US" dirty="0"/>
              <a:t>Retail Shop Case Dataset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BCD4A26-24F5-4CA4-8553-169BD5B7D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0" y="4285768"/>
            <a:ext cx="2389452" cy="1842787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030021C3-ED4B-4D60-B43E-FE9D6B68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21" y="183683"/>
            <a:ext cx="5385894" cy="3790734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CC27796-FD21-450A-B2FC-036D3B473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98" y="1294676"/>
            <a:ext cx="5983415" cy="38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7FC7-5799-47EE-9AED-3CC2D55AE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760FE-F206-414A-B63B-0401D709DB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6"/>
            <a:ext cx="3200400" cy="1755295"/>
          </a:xfrm>
        </p:spPr>
        <p:txBody>
          <a:bodyPr/>
          <a:lstStyle/>
          <a:p>
            <a:r>
              <a:rPr lang="en-US" dirty="0"/>
              <a:t>CSV Merges</a:t>
            </a:r>
          </a:p>
          <a:p>
            <a:r>
              <a:rPr lang="en-US" dirty="0"/>
              <a:t>Datetime Format</a:t>
            </a:r>
          </a:p>
          <a:p>
            <a:r>
              <a:rPr lang="en-US" dirty="0"/>
              <a:t>City Code Designation</a:t>
            </a:r>
          </a:p>
          <a:p>
            <a:r>
              <a:rPr lang="en-US" dirty="0"/>
              <a:t>Sales vs. Returns</a:t>
            </a:r>
          </a:p>
          <a:p>
            <a:r>
              <a:rPr lang="en-US" dirty="0"/>
              <a:t>Postgres SQL Database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5262205F-1799-4A8F-864B-478D0DC1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457"/>
            <a:ext cx="6096000" cy="3356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7C7E1-5F23-485C-AD5E-AA638BA4E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27" y="2910696"/>
            <a:ext cx="3502267" cy="3696838"/>
          </a:xfrm>
          <a:prstGeom prst="rect">
            <a:avLst/>
          </a:pr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536C99C-4115-4E76-B6B5-FBDC430CB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7739"/>
            <a:ext cx="6013611" cy="442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E4C84F-7457-4662-AFA3-554A32B9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F9B39E-8A25-4BC3-B3C0-ACD46B94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EAA8D-9FA6-44DF-B373-F9F0E09DC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Descriptive analytics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A91CE2E-0B4F-41F3-95F2-0EB70036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 descr="Sales Chart">
            <a:extLst>
              <a:ext uri="{FF2B5EF4-FFF2-40B4-BE49-F238E27FC236}">
                <a16:creationId xmlns:a16="http://schemas.microsoft.com/office/drawing/2014/main" id="{BB6DF01B-E433-497E-A00A-3DC7A75116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0942179"/>
              </p:ext>
            </p:extLst>
          </p:nvPr>
        </p:nvGraphicFramePr>
        <p:xfrm>
          <a:off x="642938" y="387296"/>
          <a:ext cx="8739598" cy="395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C055FD6-5880-4544-8205-F210F165D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164" y="3929185"/>
            <a:ext cx="5684670" cy="225183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EEFD53-7B73-432B-9B8F-9839FA760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113" y="617657"/>
            <a:ext cx="2618143" cy="68353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7A0AEBE-5E43-4D29-AB1A-97FF2A649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745" y="4971088"/>
            <a:ext cx="1653683" cy="169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0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E218A-2157-4875-B98D-5AD9FB93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“Fun” with data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F4E637-4326-43BF-9A78-B16B03D56D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8487" y="2524235"/>
            <a:ext cx="5807513" cy="3945194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7C95D6-98FD-4594-91B7-53A329BCF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1075" y="3544527"/>
            <a:ext cx="5268297" cy="3206060"/>
          </a:xfrm>
        </p:spPr>
      </p:pic>
      <p:pic>
        <p:nvPicPr>
          <p:cNvPr id="10" name="Picture 9" descr="Graphical user interface, chart, application, pie chart&#10;&#10;Description automatically generated">
            <a:extLst>
              <a:ext uri="{FF2B5EF4-FFF2-40B4-BE49-F238E27FC236}">
                <a16:creationId xmlns:a16="http://schemas.microsoft.com/office/drawing/2014/main" id="{94B9D6C8-6037-4A9B-B46F-6ED947BCE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723" y="195904"/>
            <a:ext cx="6421127" cy="323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0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53778-3413-41F2-85CE-F1E1C573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611" y="685892"/>
            <a:ext cx="3566407" cy="37940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Predictive analytics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BFA32-541C-4875-B6FD-6D0B5A9E3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611" y="4684242"/>
            <a:ext cx="3566407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buClr>
                <a:schemeClr val="accent1"/>
              </a:buClr>
            </a:pPr>
            <a:r>
              <a:rPr lang="en-US" sz="1600"/>
              <a:t>Machine Learning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5557" y="4593863"/>
            <a:ext cx="2926080" cy="0"/>
          </a:xfrm>
          <a:prstGeom prst="line">
            <a:avLst/>
          </a:prstGeom>
          <a:ln w="19050">
            <a:solidFill>
              <a:srgbClr val="60A4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0FE24D6-4114-4A63-B2C0-1E497298D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4" r="23313"/>
          <a:stretch/>
        </p:blipFill>
        <p:spPr>
          <a:xfrm>
            <a:off x="4658258" y="975"/>
            <a:ext cx="7533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08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A4CECB3-C22E-4C8B-BAF3-FF4CF5B40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7D0C5-73F7-42FF-B095-8F1E57AD9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661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8A9F5-BB0E-41F2-96B7-CFBFB7AA7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0080"/>
            <a:ext cx="3185917" cy="3034857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 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2CD647-FCE6-4024-AE95-6D1043E0B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28108"/>
            <a:ext cx="1596437" cy="1614804"/>
          </a:xfrm>
        </p:spPr>
        <p:txBody>
          <a:bodyPr anchor="t">
            <a:normAutofit/>
          </a:bodyPr>
          <a:lstStyle/>
          <a:p>
            <a:pPr algn="r"/>
            <a:r>
              <a:rPr lang="en-US" sz="3200">
                <a:solidFill>
                  <a:schemeClr val="bg2"/>
                </a:solidFill>
              </a:rPr>
              <a:t>Machine Learning</a:t>
            </a:r>
            <a:r>
              <a:rPr lang="en-US" sz="2400">
                <a:solidFill>
                  <a:schemeClr val="bg2"/>
                </a:solidFill>
              </a:rPr>
              <a:t>_______</a:t>
            </a:r>
            <a:endParaRPr lang="en-US" sz="2400" dirty="0">
              <a:solidFill>
                <a:schemeClr val="bg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17E5BA-9A68-4F5E-8C0E-C94E4402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8749" y="3765314"/>
            <a:ext cx="283464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4C73F2-6925-4D25-B019-A2AAF3B39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6037730" y="2302274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24C92C-BD4D-4E7A-A2A2-38D6CE2C9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5130" y="1963779"/>
            <a:ext cx="0" cy="292608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33AC606-1872-413D-9F9C-C288E828E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408" y="1335794"/>
            <a:ext cx="8666592" cy="2483537"/>
          </a:xfrm>
          <a:prstGeom prst="rect">
            <a:avLst/>
          </a:prstGeom>
        </p:spPr>
      </p:pic>
      <p:pic>
        <p:nvPicPr>
          <p:cNvPr id="45" name="Picture 4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5F621543-08CC-4DC2-A2F0-DBD91B51A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792" y="3972213"/>
            <a:ext cx="8657353" cy="3421051"/>
          </a:xfrm>
          <a:prstGeom prst="rect">
            <a:avLst/>
          </a:prstGeom>
        </p:spPr>
      </p:pic>
      <p:pic>
        <p:nvPicPr>
          <p:cNvPr id="47" name="Picture 4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A1BD6FB-9521-459E-BB3D-3B0ECFA1F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43" y="3364589"/>
            <a:ext cx="5270809" cy="3440341"/>
          </a:xfrm>
          <a:prstGeom prst="rect">
            <a:avLst/>
          </a:prstGeom>
        </p:spPr>
      </p:pic>
      <p:pic>
        <p:nvPicPr>
          <p:cNvPr id="31" name="Picture 3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1322F8A-616E-48DE-BAB1-B251C2499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7" y="70365"/>
            <a:ext cx="6111770" cy="140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1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402E5-52EF-430B-8CCB-B4AAA8C467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231547-F69E-41A9-93A9-B70B5E3064F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A7C301-87CC-4EB1-AF40-15075522FC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164</Words>
  <Application>Microsoft Office PowerPoint</Application>
  <PresentationFormat>Widescreen</PresentationFormat>
  <Paragraphs>55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Tw Cen MT</vt:lpstr>
      <vt:lpstr>Tw Cen MT Condensed</vt:lpstr>
      <vt:lpstr>Wingdings 3</vt:lpstr>
      <vt:lpstr>Integral</vt:lpstr>
      <vt:lpstr>Turning patterns into profit</vt:lpstr>
      <vt:lpstr>Project 3 Meg estey, Curtis caile, chris joncha, dave Borowski and brooke crofts</vt:lpstr>
      <vt:lpstr>Keys to Success</vt:lpstr>
      <vt:lpstr>Kaggle</vt:lpstr>
      <vt:lpstr>Data Cleaning</vt:lpstr>
      <vt:lpstr>Descriptive analytics</vt:lpstr>
      <vt:lpstr>“Fun” with data</vt:lpstr>
      <vt:lpstr>Predictive analytics </vt:lpstr>
      <vt:lpstr>  </vt:lpstr>
      <vt:lpstr>  </vt:lpstr>
      <vt:lpstr>Prescriptive analysis</vt:lpstr>
      <vt:lpstr>E-Shop Category 1  predictions for 2014</vt:lpstr>
      <vt:lpstr>E-Shop Category 5  predictions for 2014</vt:lpstr>
      <vt:lpstr>Prescriptive  analysis</vt:lpstr>
      <vt:lpstr>Web page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patterns into profit</dc:title>
  <dc:creator>Brooke Crofts</dc:creator>
  <cp:lastModifiedBy>Brooke Crofts</cp:lastModifiedBy>
  <cp:revision>11</cp:revision>
  <dcterms:created xsi:type="dcterms:W3CDTF">2020-11-25T17:20:45Z</dcterms:created>
  <dcterms:modified xsi:type="dcterms:W3CDTF">2020-12-02T01:44:05Z</dcterms:modified>
</cp:coreProperties>
</file>